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92" r:id="rId5"/>
    <p:sldId id="276" r:id="rId6"/>
    <p:sldId id="277" r:id="rId7"/>
    <p:sldId id="296" r:id="rId8"/>
    <p:sldId id="297" r:id="rId9"/>
    <p:sldId id="307" r:id="rId10"/>
    <p:sldId id="308" r:id="rId11"/>
    <p:sldId id="302" r:id="rId12"/>
    <p:sldId id="303" r:id="rId13"/>
    <p:sldId id="304" r:id="rId14"/>
    <p:sldId id="305" r:id="rId15"/>
    <p:sldId id="299" r:id="rId16"/>
    <p:sldId id="300" r:id="rId17"/>
    <p:sldId id="289"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34"/>
  </p:normalViewPr>
  <p:slideViewPr>
    <p:cSldViewPr snapToGrid="0" showGuides="1">
      <p:cViewPr varScale="1">
        <p:scale>
          <a:sx n="63" d="100"/>
          <a:sy n="63" d="100"/>
        </p:scale>
        <p:origin x="804" y="56"/>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12/6/2024</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A894A48D-3417-BE20-3062-A366096904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AC9ED954-709D-51DC-3EA0-0E06FE1D72A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1F57F2FB-2942-7663-E6DB-E3A976549D5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ED31FE42-8AA6-DC9C-5EE7-8737143C1DD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58D246-FB21-4ACB-9068-6447CC7872F8}" type="datetimeFigureOut">
              <a:rPr lang="en-US" smtClean="0"/>
              <a:t>12/6/2024</a:t>
            </a:fld>
            <a:endParaRPr lang="en-US"/>
          </a:p>
        </p:txBody>
      </p:sp>
      <p:sp>
        <p:nvSpPr>
          <p:cNvPr id="12" name="Notes Placeholder 11">
            <a:extLst>
              <a:ext uri="{FF2B5EF4-FFF2-40B4-BE49-F238E27FC236}">
                <a16:creationId xmlns:a16="http://schemas.microsoft.com/office/drawing/2014/main" id="{5F659C92-43C4-05C5-9170-5CF256AF997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74923A81-0599-8ECF-BDF0-A4898D46829C}"/>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F3159-94EB-4F6B-8273-09F1A6B019E6}"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37128833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DCE99-74B1-7C77-754B-E92CEA26C9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1FBE82-7DD8-E829-88AD-8017A6A77A72}"/>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CB2D01B7-23F6-2586-73F5-55442BB89A27}"/>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6E1A2B7-E40B-A9A8-82AF-299063816A4F}"/>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38457643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1D45B2-4A70-EB58-7DCA-BB6C057004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1FF6AD5-459B-29E7-A536-E96C60A9895E}"/>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902A20B8-6AAA-EB46-8FD9-071F8FC1B0A4}"/>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869EF52-CE06-90A6-D5A1-57346F74CDDB}"/>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11</a:t>
            </a:fld>
            <a:endParaRPr lang="en-US" altLang="zh-CN" noProof="0" dirty="0"/>
          </a:p>
        </p:txBody>
      </p:sp>
    </p:spTree>
    <p:extLst>
      <p:ext uri="{BB962C8B-B14F-4D97-AF65-F5344CB8AC3E}">
        <p14:creationId xmlns:p14="http://schemas.microsoft.com/office/powerpoint/2010/main" val="11674987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14</a:t>
            </a:fld>
            <a:endParaRPr lang="en-US" altLang="zh-CN" noProof="0" dirty="0"/>
          </a:p>
        </p:txBody>
      </p:sp>
    </p:spTree>
    <p:extLst>
      <p:ext uri="{BB962C8B-B14F-4D97-AF65-F5344CB8AC3E}">
        <p14:creationId xmlns:p14="http://schemas.microsoft.com/office/powerpoint/2010/main" val="3077670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3235818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a:t>
            </a:fld>
            <a:endParaRPr lang="en-US" altLang="zh-CN" noProof="0" dirty="0"/>
          </a:p>
        </p:txBody>
      </p:sp>
    </p:spTree>
    <p:extLst>
      <p:ext uri="{BB962C8B-B14F-4D97-AF65-F5344CB8AC3E}">
        <p14:creationId xmlns:p14="http://schemas.microsoft.com/office/powerpoint/2010/main" val="961386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64F63F-FEDF-E57D-1CF5-C4CB76D06C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5B7548-A2FE-2736-CBE2-D7C394B3063F}"/>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CC4C3079-4E35-BBC4-797A-B06DE9ABD668}"/>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69FA078-A2B3-EF5B-B037-4C227CB95240}"/>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3322913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003A76-B299-A57C-C77A-6083A73FA7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C9C426-973B-E7EB-8AC7-FAB4DD517EA1}"/>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1633FA3F-3F27-FE6F-BBD1-532B596B867A}"/>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D4E11B67-CC58-3116-25FB-1900C9C7A3D4}"/>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a:t>
            </a:fld>
            <a:endParaRPr lang="en-US" altLang="zh-CN" noProof="0" dirty="0"/>
          </a:p>
        </p:txBody>
      </p:sp>
    </p:spTree>
    <p:extLst>
      <p:ext uri="{BB962C8B-B14F-4D97-AF65-F5344CB8AC3E}">
        <p14:creationId xmlns:p14="http://schemas.microsoft.com/office/powerpoint/2010/main" val="1520665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B887BB-224D-66DC-ADC9-D61CB9588B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A543CF-D18F-17A8-CCD1-93E8E21171A0}"/>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E669D195-15EA-CFF0-BD0B-C2BF09284428}"/>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4F108BB7-9D4F-7627-362D-F2197DC67A94}"/>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6</a:t>
            </a:fld>
            <a:endParaRPr lang="en-US" altLang="zh-CN" noProof="0" dirty="0"/>
          </a:p>
        </p:txBody>
      </p:sp>
    </p:spTree>
    <p:extLst>
      <p:ext uri="{BB962C8B-B14F-4D97-AF65-F5344CB8AC3E}">
        <p14:creationId xmlns:p14="http://schemas.microsoft.com/office/powerpoint/2010/main" val="8195085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ACCB76-C261-E9E4-4D52-4E2B04EB57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193092-B743-4B17-045D-7F2CD42DD905}"/>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FC42D0C8-1BE2-3F6A-979E-0CC5C2D91FBF}"/>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D3D6C591-F8EA-3C69-11CE-E546249DD909}"/>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42037057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F1F9D0-D2EE-90DE-55E1-C60B7B32DF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F9D856-E6CA-56F6-567A-ADBA217F5B8F}"/>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445F0F86-E870-4B5F-E1CE-094672FC0E22}"/>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1435E5E0-B838-5925-1306-E713B9F32886}"/>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8</a:t>
            </a:fld>
            <a:endParaRPr lang="en-US" altLang="zh-CN" noProof="0" dirty="0"/>
          </a:p>
        </p:txBody>
      </p:sp>
    </p:spTree>
    <p:extLst>
      <p:ext uri="{BB962C8B-B14F-4D97-AF65-F5344CB8AC3E}">
        <p14:creationId xmlns:p14="http://schemas.microsoft.com/office/powerpoint/2010/main" val="11362291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3BA42D-9B09-B6D9-1F6C-F4AF2609F7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AF3A32-7003-3E92-9378-4D817F5DCF36}"/>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3603B5DA-9BA4-1002-A774-4E51F7BBED3B}"/>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1E492EFD-992B-EC22-93CA-E354CB63430F}"/>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9</a:t>
            </a:fld>
            <a:endParaRPr lang="en-US" altLang="zh-CN" noProof="0" dirty="0"/>
          </a:p>
        </p:txBody>
      </p:sp>
    </p:spTree>
    <p:extLst>
      <p:ext uri="{BB962C8B-B14F-4D97-AF65-F5344CB8AC3E}">
        <p14:creationId xmlns:p14="http://schemas.microsoft.com/office/powerpoint/2010/main" val="1884442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slideLayout" Target="../slideLayouts/slideLayout16.xml"/><Relationship Id="rId7" Type="http://schemas.openxmlformats.org/officeDocument/2006/relationships/image" Target="../media/image12.jpe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notesSlide" Target="../notesSlides/notesSlide12.xml"/><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75364" y="821835"/>
            <a:ext cx="6713952" cy="1864081"/>
          </a:xfrm>
        </p:spPr>
        <p:txBody>
          <a:bodyPr/>
          <a:lstStyle/>
          <a:p>
            <a:r>
              <a:rPr lang="en-US" dirty="0"/>
              <a:t>Optimizing Group Success: A Mathematical Approach to Team Formation</a:t>
            </a: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601366" y="4172084"/>
            <a:ext cx="3208629" cy="2404080"/>
          </a:xfrm>
        </p:spPr>
        <p:txBody>
          <a:bodyPr/>
          <a:lstStyle/>
          <a:p>
            <a:r>
              <a:rPr lang="en-US" dirty="0"/>
              <a:t>Presented by </a:t>
            </a:r>
          </a:p>
          <a:p>
            <a:r>
              <a:rPr lang="en-US" dirty="0"/>
              <a:t>Sandhya </a:t>
            </a:r>
            <a:r>
              <a:rPr lang="en-US" dirty="0" err="1"/>
              <a:t>kamireddy</a:t>
            </a:r>
            <a:endParaRPr lang="en-US" dirty="0"/>
          </a:p>
          <a:p>
            <a:r>
              <a:rPr lang="en-US" dirty="0" err="1"/>
              <a:t>Hitaishi</a:t>
            </a:r>
            <a:r>
              <a:rPr lang="en-US" dirty="0"/>
              <a:t> </a:t>
            </a:r>
            <a:r>
              <a:rPr lang="en-US" dirty="0" err="1"/>
              <a:t>Bairapureddy</a:t>
            </a:r>
            <a:endParaRPr lang="en-US" dirty="0"/>
          </a:p>
          <a:p>
            <a:r>
              <a:rPr lang="en-US" dirty="0"/>
              <a:t>Neetu </a:t>
            </a:r>
            <a:r>
              <a:rPr lang="en-US" dirty="0" err="1"/>
              <a:t>Aavula</a:t>
            </a:r>
            <a:endParaRPr lang="en-US" dirty="0"/>
          </a:p>
        </p:txBody>
      </p:sp>
      <p:pic>
        <p:nvPicPr>
          <p:cNvPr id="30" name="Picture placeholder 29" descr="People in an office discussing work over a laptop&#10;">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rotWithShape="1">
          <a:blip r:embed="rId5">
            <a:extLst>
              <a:ext uri="{28A0092B-C50C-407E-A947-70E740481C1C}">
                <a14:useLocalDpi xmlns:a14="http://schemas.microsoft.com/office/drawing/2010/main"/>
              </a:ext>
            </a:extLst>
          </a:blip>
          <a:srcRect t="1875" r="1875"/>
          <a:stretch/>
        </p:blipFill>
        <p:spPr>
          <a:xfrm>
            <a:off x="6742557" y="821836"/>
            <a:ext cx="4405503" cy="5066346"/>
          </a:xfrm>
        </p:spPr>
      </p:pic>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pic>
        <p:nvPicPr>
          <p:cNvPr id="8" name="Audio 7">
            <a:hlinkClick r:id="" action="ppaction://media"/>
            <a:extLst>
              <a:ext uri="{FF2B5EF4-FFF2-40B4-BE49-F238E27FC236}">
                <a16:creationId xmlns:a16="http://schemas.microsoft.com/office/drawing/2014/main" id="{961A7382-940D-F3C8-81CE-5E3AB4E97CC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898447929"/>
      </p:ext>
    </p:extLst>
  </p:cSld>
  <p:clrMapOvr>
    <a:masterClrMapping/>
  </p:clrMapOvr>
  <mc:AlternateContent xmlns:mc="http://schemas.openxmlformats.org/markup-compatibility/2006">
    <mc:Choice xmlns:p14="http://schemas.microsoft.com/office/powerpoint/2010/main" Requires="p14">
      <p:transition spd="slow" p14:dur="2000" advTm="24954"/>
    </mc:Choice>
    <mc:Fallback>
      <p:transition spd="slow" advTm="24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738083-7AEC-2183-FB37-CC6E5462CC4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C989A56-D3F5-D8DB-42B8-DD68338B95E6}"/>
              </a:ext>
            </a:extLst>
          </p:cNvPr>
          <p:cNvSpPr txBox="1"/>
          <p:nvPr/>
        </p:nvSpPr>
        <p:spPr>
          <a:xfrm>
            <a:off x="6096000" y="1753644"/>
            <a:ext cx="5765104" cy="4524315"/>
          </a:xfrm>
          <a:prstGeom prst="rect">
            <a:avLst/>
          </a:prstGeom>
        </p:spPr>
        <p:txBody>
          <a:bodyPr wrap="square" rtlCol="0">
            <a:spAutoFit/>
          </a:bodyPr>
          <a:lstStyle/>
          <a:p>
            <a:pPr marL="0" indent="0" algn="ctr">
              <a:lnSpc>
                <a:spcPct val="100000"/>
              </a:lnSpc>
              <a:spcBef>
                <a:spcPts val="0"/>
              </a:spcBef>
              <a:buFontTx/>
              <a:buNone/>
            </a:pPr>
            <a:r>
              <a:rPr lang="en-US" sz="2400" b="0" i="0" dirty="0">
                <a:solidFill>
                  <a:srgbClr val="333333"/>
                </a:solidFill>
                <a:effectLst/>
                <a:latin typeface="Helvetica Neue"/>
              </a:rPr>
              <a:t> Group 1 stands out with the highest scores, as all students score above 6, indicating strong performance. Groups 2 and 3 have similar distributions, with most scores clustered around 5, reflecting moderate success levels. In contrast, Group 4 exhibits the lowest performance, with success scores ranging between 3 and 4. Overall, the plot reveals a clear hierarchy in group performance, with Group 1 leading and Group 4 lagging significantly behind.</a:t>
            </a:r>
            <a:endParaRPr lang="en-IN" sz="2400" dirty="0">
              <a:solidFill>
                <a:prstClr val="white"/>
              </a:solidFill>
              <a:latin typeface="Posterama" panose="020B0504020200020000" pitchFamily="34" charset="0"/>
              <a:ea typeface="微软雅黑"/>
              <a:cs typeface="Posterama" panose="020B0504020200020000" pitchFamily="34" charset="0"/>
            </a:endParaRPr>
          </a:p>
        </p:txBody>
      </p:sp>
      <p:sp>
        <p:nvSpPr>
          <p:cNvPr id="3" name="TextBox 2">
            <a:extLst>
              <a:ext uri="{FF2B5EF4-FFF2-40B4-BE49-F238E27FC236}">
                <a16:creationId xmlns:a16="http://schemas.microsoft.com/office/drawing/2014/main" id="{0C68B54E-DE0A-9D6A-9A67-C8BF011415D9}"/>
              </a:ext>
            </a:extLst>
          </p:cNvPr>
          <p:cNvSpPr txBox="1"/>
          <p:nvPr/>
        </p:nvSpPr>
        <p:spPr>
          <a:xfrm>
            <a:off x="425885" y="425885"/>
            <a:ext cx="8906005" cy="369332"/>
          </a:xfrm>
          <a:prstGeom prst="rect">
            <a:avLst/>
          </a:prstGeom>
        </p:spPr>
        <p:txBody>
          <a:bodyPr wrap="square" rtlCol="0">
            <a:spAutoFit/>
          </a:bodyPr>
          <a:lstStyle/>
          <a:p>
            <a:pPr marL="0" indent="0" algn="ctr">
              <a:lnSpc>
                <a:spcPct val="100000"/>
              </a:lnSpc>
              <a:spcBef>
                <a:spcPts val="0"/>
              </a:spcBef>
              <a:buFontTx/>
              <a:buNone/>
            </a:pPr>
            <a:r>
              <a:rPr lang="en-IN" sz="1800" dirty="0">
                <a:solidFill>
                  <a:prstClr val="white"/>
                </a:solidFill>
                <a:latin typeface="Posterama" panose="020B0504020200020000" pitchFamily="34" charset="0"/>
                <a:ea typeface="微软雅黑"/>
                <a:cs typeface="Posterama" panose="020B0504020200020000" pitchFamily="34" charset="0"/>
              </a:rPr>
              <a:t>Bar B</a:t>
            </a:r>
          </a:p>
        </p:txBody>
      </p:sp>
      <p:sp>
        <p:nvSpPr>
          <p:cNvPr id="5" name="TextBox 4">
            <a:extLst>
              <a:ext uri="{FF2B5EF4-FFF2-40B4-BE49-F238E27FC236}">
                <a16:creationId xmlns:a16="http://schemas.microsoft.com/office/drawing/2014/main" id="{39ADAD02-BA4F-C178-0726-CE0C509688A8}"/>
              </a:ext>
            </a:extLst>
          </p:cNvPr>
          <p:cNvSpPr txBox="1"/>
          <p:nvPr/>
        </p:nvSpPr>
        <p:spPr>
          <a:xfrm>
            <a:off x="425885" y="338203"/>
            <a:ext cx="11223320" cy="584775"/>
          </a:xfrm>
          <a:prstGeom prst="rect">
            <a:avLst/>
          </a:prstGeom>
        </p:spPr>
        <p:txBody>
          <a:bodyPr wrap="square" rtlCol="0">
            <a:spAutoFit/>
          </a:bodyPr>
          <a:lstStyle/>
          <a:p>
            <a:pPr marL="0" indent="0" algn="ctr">
              <a:lnSpc>
                <a:spcPct val="100000"/>
              </a:lnSpc>
              <a:spcBef>
                <a:spcPts val="0"/>
              </a:spcBef>
              <a:buFontTx/>
              <a:buNone/>
            </a:pPr>
            <a:r>
              <a:rPr lang="en-IN" sz="3200" b="1" dirty="0">
                <a:latin typeface="Posterama" panose="020B0504020200020000" pitchFamily="34" charset="0"/>
                <a:ea typeface="微软雅黑"/>
                <a:cs typeface="Posterama" panose="020B0504020200020000" pitchFamily="34" charset="0"/>
              </a:rPr>
              <a:t>Scatter Plot of Student Distribution across Groups</a:t>
            </a:r>
          </a:p>
        </p:txBody>
      </p:sp>
      <p:pic>
        <p:nvPicPr>
          <p:cNvPr id="3074" name="Picture 2">
            <a:extLst>
              <a:ext uri="{FF2B5EF4-FFF2-40B4-BE49-F238E27FC236}">
                <a16:creationId xmlns:a16="http://schemas.microsoft.com/office/drawing/2014/main" id="{CBC1E23A-C666-3531-FB37-4EA2810FBB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427" y="1753644"/>
            <a:ext cx="5856962" cy="4058433"/>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4641563C-DB3D-911C-D5E9-E1D14E4BE31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0346988"/>
      </p:ext>
    </p:extLst>
  </p:cSld>
  <p:clrMapOvr>
    <a:masterClrMapping/>
  </p:clrMapOvr>
  <mc:AlternateContent xmlns:mc="http://schemas.openxmlformats.org/markup-compatibility/2006">
    <mc:Choice xmlns:p14="http://schemas.microsoft.com/office/powerpoint/2010/main" Requires="p14">
      <p:transition spd="slow" p14:dur="2000" advTm="38760"/>
    </mc:Choice>
    <mc:Fallback>
      <p:transition spd="slow" advTm="38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E0D499-0D4C-7B7E-7D23-4673AA37398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185F8B6-41A2-CF19-E4B2-56D8D24AA688}"/>
              </a:ext>
            </a:extLst>
          </p:cNvPr>
          <p:cNvSpPr txBox="1"/>
          <p:nvPr/>
        </p:nvSpPr>
        <p:spPr>
          <a:xfrm>
            <a:off x="6096000" y="1753644"/>
            <a:ext cx="5765104" cy="3416320"/>
          </a:xfrm>
          <a:prstGeom prst="rect">
            <a:avLst/>
          </a:prstGeom>
        </p:spPr>
        <p:txBody>
          <a:bodyPr wrap="square" rtlCol="0">
            <a:spAutoFit/>
          </a:bodyPr>
          <a:lstStyle/>
          <a:p>
            <a:pPr marL="0" indent="0" algn="ctr">
              <a:lnSpc>
                <a:spcPct val="100000"/>
              </a:lnSpc>
              <a:spcBef>
                <a:spcPts val="0"/>
              </a:spcBef>
              <a:buFontTx/>
              <a:buNone/>
            </a:pPr>
            <a:r>
              <a:rPr lang="en-US" sz="2400" b="0" i="0" dirty="0">
                <a:solidFill>
                  <a:srgbClr val="333333"/>
                </a:solidFill>
                <a:effectLst/>
                <a:latin typeface="Helvetica Neue"/>
              </a:rPr>
              <a:t>The scatterplot matrix reveals a moderate positive correlation between GPA and Teamwork (Corr: 0.366, 0.344). However, there is no significant correlation between Role Distribution and either GPA or Teamwork (Corr: -0.000). The distribution of all three variables appears right-skewed based on the density plots</a:t>
            </a:r>
            <a:endParaRPr lang="en-IN" sz="2400" dirty="0">
              <a:solidFill>
                <a:prstClr val="white"/>
              </a:solidFill>
              <a:latin typeface="Posterama" panose="020B0504020200020000" pitchFamily="34" charset="0"/>
              <a:ea typeface="微软雅黑"/>
              <a:cs typeface="Posterama" panose="020B0504020200020000" pitchFamily="34" charset="0"/>
            </a:endParaRPr>
          </a:p>
        </p:txBody>
      </p:sp>
      <p:sp>
        <p:nvSpPr>
          <p:cNvPr id="3" name="TextBox 2">
            <a:extLst>
              <a:ext uri="{FF2B5EF4-FFF2-40B4-BE49-F238E27FC236}">
                <a16:creationId xmlns:a16="http://schemas.microsoft.com/office/drawing/2014/main" id="{84DD5688-A8FD-BE3F-83BC-C4A669140ECB}"/>
              </a:ext>
            </a:extLst>
          </p:cNvPr>
          <p:cNvSpPr txBox="1"/>
          <p:nvPr/>
        </p:nvSpPr>
        <p:spPr>
          <a:xfrm>
            <a:off x="425885" y="425885"/>
            <a:ext cx="8906005" cy="369332"/>
          </a:xfrm>
          <a:prstGeom prst="rect">
            <a:avLst/>
          </a:prstGeom>
        </p:spPr>
        <p:txBody>
          <a:bodyPr wrap="square" rtlCol="0">
            <a:spAutoFit/>
          </a:bodyPr>
          <a:lstStyle/>
          <a:p>
            <a:pPr marL="0" indent="0" algn="ctr">
              <a:lnSpc>
                <a:spcPct val="100000"/>
              </a:lnSpc>
              <a:spcBef>
                <a:spcPts val="0"/>
              </a:spcBef>
              <a:buFontTx/>
              <a:buNone/>
            </a:pPr>
            <a:r>
              <a:rPr lang="en-IN" sz="1800" dirty="0">
                <a:solidFill>
                  <a:prstClr val="white"/>
                </a:solidFill>
                <a:latin typeface="Posterama" panose="020B0504020200020000" pitchFamily="34" charset="0"/>
                <a:ea typeface="微软雅黑"/>
                <a:cs typeface="Posterama" panose="020B0504020200020000" pitchFamily="34" charset="0"/>
              </a:rPr>
              <a:t>Bar B</a:t>
            </a:r>
          </a:p>
        </p:txBody>
      </p:sp>
      <p:sp>
        <p:nvSpPr>
          <p:cNvPr id="5" name="TextBox 4">
            <a:extLst>
              <a:ext uri="{FF2B5EF4-FFF2-40B4-BE49-F238E27FC236}">
                <a16:creationId xmlns:a16="http://schemas.microsoft.com/office/drawing/2014/main" id="{493A768F-9A44-A818-5700-825E0AF74B65}"/>
              </a:ext>
            </a:extLst>
          </p:cNvPr>
          <p:cNvSpPr txBox="1"/>
          <p:nvPr/>
        </p:nvSpPr>
        <p:spPr>
          <a:xfrm>
            <a:off x="425885" y="338203"/>
            <a:ext cx="11223320" cy="584775"/>
          </a:xfrm>
          <a:prstGeom prst="rect">
            <a:avLst/>
          </a:prstGeom>
        </p:spPr>
        <p:txBody>
          <a:bodyPr wrap="square" rtlCol="0">
            <a:spAutoFit/>
          </a:bodyPr>
          <a:lstStyle/>
          <a:p>
            <a:pPr marL="0" indent="0" algn="ctr">
              <a:lnSpc>
                <a:spcPct val="100000"/>
              </a:lnSpc>
              <a:spcBef>
                <a:spcPts val="0"/>
              </a:spcBef>
              <a:buFontTx/>
              <a:buNone/>
            </a:pPr>
            <a:r>
              <a:rPr lang="en-IN" sz="3200" b="1" dirty="0">
                <a:latin typeface="Posterama" panose="020B0504020200020000" pitchFamily="34" charset="0"/>
                <a:ea typeface="微软雅黑"/>
                <a:cs typeface="Posterama" panose="020B0504020200020000" pitchFamily="34" charset="0"/>
              </a:rPr>
              <a:t>Pairs Plot of the Factors</a:t>
            </a:r>
          </a:p>
        </p:txBody>
      </p:sp>
      <p:pic>
        <p:nvPicPr>
          <p:cNvPr id="4098" name="Picture 2">
            <a:extLst>
              <a:ext uri="{FF2B5EF4-FFF2-40B4-BE49-F238E27FC236}">
                <a16:creationId xmlns:a16="http://schemas.microsoft.com/office/drawing/2014/main" id="{81CB9B4C-37BD-96AE-5385-30135715202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5885" y="1568173"/>
            <a:ext cx="5568863" cy="4709786"/>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1181F97C-792A-74EC-DB6B-24F4B436028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148469713"/>
      </p:ext>
    </p:extLst>
  </p:cSld>
  <p:clrMapOvr>
    <a:masterClrMapping/>
  </p:clrMapOvr>
  <mc:AlternateContent xmlns:mc="http://schemas.openxmlformats.org/markup-compatibility/2006">
    <mc:Choice xmlns:p14="http://schemas.microsoft.com/office/powerpoint/2010/main" Requires="p14">
      <p:transition spd="slow" p14:dur="2000" advTm="30474"/>
    </mc:Choice>
    <mc:Fallback>
      <p:transition spd="slow" advTm="30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A45BC7D-D08E-CC10-E699-B82724D78186}"/>
              </a:ext>
            </a:extLst>
          </p:cNvPr>
          <p:cNvSpPr txBox="1"/>
          <p:nvPr/>
        </p:nvSpPr>
        <p:spPr>
          <a:xfrm>
            <a:off x="663879" y="638827"/>
            <a:ext cx="10772383" cy="5509200"/>
          </a:xfrm>
          <a:prstGeom prst="rect">
            <a:avLst/>
          </a:prstGeom>
          <a:noFill/>
        </p:spPr>
        <p:txBody>
          <a:bodyPr wrap="square">
            <a:spAutoFit/>
          </a:bodyPr>
          <a:lstStyle/>
          <a:p>
            <a:r>
              <a:rPr lang="en-US" sz="3200" b="1" dirty="0"/>
              <a:t>Conclusion</a:t>
            </a:r>
            <a:endParaRPr lang="en-US" sz="3200" dirty="0"/>
          </a:p>
          <a:p>
            <a:r>
              <a:rPr lang="en-US" sz="3200" dirty="0"/>
              <a:t>The optimization of group assignments demonstrates a deliberate approach to balancing teamwork, academic performance, and role distribution, yielding an objective function value of 56.42911. The analysis underscores the pivotal role of teamwork (40% weight), supported by GPA (30%) and role distribution (20%), in maximizing group success. Group 1 emerged as the strongest performer, excelling in teamwork and role distribution, while Group 4 faced challenges, achieving the lowest scores across all metrics.</a:t>
            </a:r>
            <a:endParaRPr lang="en-IN" sz="3200" dirty="0"/>
          </a:p>
        </p:txBody>
      </p:sp>
      <p:pic>
        <p:nvPicPr>
          <p:cNvPr id="2" name="Audio 1">
            <a:hlinkClick r:id="" action="ppaction://media"/>
            <a:extLst>
              <a:ext uri="{FF2B5EF4-FFF2-40B4-BE49-F238E27FC236}">
                <a16:creationId xmlns:a16="http://schemas.microsoft.com/office/drawing/2014/main" id="{863E3F47-1773-4072-FE5D-568C50E25D4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94830151"/>
      </p:ext>
    </p:extLst>
  </p:cSld>
  <p:clrMapOvr>
    <a:masterClrMapping/>
  </p:clrMapOvr>
  <mc:AlternateContent xmlns:mc="http://schemas.openxmlformats.org/markup-compatibility/2006">
    <mc:Choice xmlns:p14="http://schemas.microsoft.com/office/powerpoint/2010/main" Requires="p14">
      <p:transition spd="slow" p14:dur="2000" advTm="33122"/>
    </mc:Choice>
    <mc:Fallback>
      <p:transition spd="slow" advTm="33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C8E7E-AD31-E39F-B2F4-68B8BD36973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439D318-9053-A35D-C3B0-6FA50700C0F9}"/>
              </a:ext>
            </a:extLst>
          </p:cNvPr>
          <p:cNvSpPr txBox="1"/>
          <p:nvPr/>
        </p:nvSpPr>
        <p:spPr>
          <a:xfrm>
            <a:off x="663879" y="638827"/>
            <a:ext cx="10772383" cy="6124754"/>
          </a:xfrm>
          <a:prstGeom prst="rect">
            <a:avLst/>
          </a:prstGeom>
          <a:noFill/>
        </p:spPr>
        <p:txBody>
          <a:bodyPr wrap="square">
            <a:spAutoFit/>
          </a:bodyPr>
          <a:lstStyle/>
          <a:p>
            <a:r>
              <a:rPr lang="en-US" sz="2800" b="1" dirty="0"/>
              <a:t>CONCLUSION(cont..)-</a:t>
            </a:r>
          </a:p>
          <a:p>
            <a:r>
              <a:rPr lang="en-US" sz="2800" dirty="0"/>
              <a:t>Insights from visual analyses reveal significant variability in student performance and group dynamics. The scatter plot and bar graph emphasize that Group 1's cohesive teamwork significantly boosts success, whereas Groups 3 and 4 show the need for strategic interventions to enhance collaboration and task allocation. Notably, GPA consistently lags across all groups, highlighting it as an area requiring focus for academic improvement.</a:t>
            </a:r>
          </a:p>
          <a:p>
            <a:r>
              <a:rPr lang="en-US" sz="2800" dirty="0"/>
              <a:t>The scatterplot matrix further validates a moderate correlation between GPA and teamwork, indicating that collaboration can potentially drive academic outcomes. However, the lack of correlation between role distribution and other factors suggests that role management, though critical, does not inherently align with academic or teamwork metrics.</a:t>
            </a:r>
          </a:p>
        </p:txBody>
      </p:sp>
    </p:spTree>
    <p:extLst>
      <p:ext uri="{BB962C8B-B14F-4D97-AF65-F5344CB8AC3E}">
        <p14:creationId xmlns:p14="http://schemas.microsoft.com/office/powerpoint/2010/main" val="12937354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t>Thank you</a:t>
            </a:r>
          </a:p>
        </p:txBody>
      </p:sp>
      <p:pic>
        <p:nvPicPr>
          <p:cNvPr id="14" name="Picture Placeholder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5" cstate="print">
            <a:extLst>
              <a:ext uri="{28A0092B-C50C-407E-A947-70E740481C1C}">
                <a14:useLocalDpi xmlns:a14="http://schemas.microsoft.com/office/drawing/2010/main"/>
              </a:ext>
            </a:extLst>
          </a:blip>
          <a:srcRect/>
          <a:stretch/>
        </p:blipFill>
        <p:spPr/>
      </p:pic>
      <p:pic>
        <p:nvPicPr>
          <p:cNvPr id="16" name="Picture Placeholder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6" cstate="print">
            <a:extLst>
              <a:ext uri="{28A0092B-C50C-407E-A947-70E740481C1C}">
                <a14:useLocalDpi xmlns:a14="http://schemas.microsoft.com/office/drawing/2010/main"/>
              </a:ext>
            </a:extLst>
          </a:blip>
          <a:srcRect/>
          <a:stretch/>
        </p:blipFill>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7" cstate="print">
            <a:extLst>
              <a:ext uri="{28A0092B-C50C-407E-A947-70E740481C1C}">
                <a14:useLocalDpi xmlns:a14="http://schemas.microsoft.com/office/drawing/2010/main"/>
              </a:ext>
            </a:extLst>
          </a:blip>
          <a:src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p:txBody>
          <a:bodyPr/>
          <a:lstStyle/>
          <a:p>
            <a:endParaRPr lang="en-US" dirty="0"/>
          </a:p>
          <a:p>
            <a:endParaRPr lang="en-US" dirty="0"/>
          </a:p>
        </p:txBody>
      </p:sp>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8" cstate="print">
            <a:extLst>
              <a:ext uri="{28A0092B-C50C-407E-A947-70E740481C1C}">
                <a14:useLocalDpi xmlns:a14="http://schemas.microsoft.com/office/drawing/2010/main"/>
              </a:ext>
            </a:extLst>
          </a:blip>
          <a:srcRect/>
          <a:stretch>
            <a:fillRect/>
          </a:stretch>
        </p:blipFill>
        <p:spPr/>
      </p:pic>
      <p:pic>
        <p:nvPicPr>
          <p:cNvPr id="2" name="Audio 1">
            <a:hlinkClick r:id="" action="ppaction://media"/>
            <a:extLst>
              <a:ext uri="{FF2B5EF4-FFF2-40B4-BE49-F238E27FC236}">
                <a16:creationId xmlns:a16="http://schemas.microsoft.com/office/drawing/2014/main" id="{70F2066B-5297-0BB9-0923-6EDC16D82EB5}"/>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529279411"/>
      </p:ext>
    </p:extLst>
  </p:cSld>
  <p:clrMapOvr>
    <a:masterClrMapping/>
  </p:clrMapOvr>
  <mc:AlternateContent xmlns:mc="http://schemas.openxmlformats.org/markup-compatibility/2006">
    <mc:Choice xmlns:p14="http://schemas.microsoft.com/office/powerpoint/2010/main" Requires="p14">
      <p:transition spd="slow" p14:dur="2000" advTm="10680"/>
    </mc:Choice>
    <mc:Fallback>
      <p:transition spd="slow" advTm="10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21684" y="869152"/>
            <a:ext cx="5117162" cy="1325563"/>
          </a:xfrm>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411941" y="2483193"/>
            <a:ext cx="10782227" cy="3123991"/>
          </a:xfrm>
        </p:spPr>
        <p:txBody>
          <a:bodyPr/>
          <a:lstStyle/>
          <a:p>
            <a:r>
              <a:rPr lang="en-US" sz="3200" b="1" dirty="0"/>
              <a:t>Objective:</a:t>
            </a:r>
            <a:br>
              <a:rPr lang="en-US" sz="3200" dirty="0"/>
            </a:br>
            <a:r>
              <a:rPr lang="en-US" sz="3200" dirty="0"/>
              <a:t>To assign 12 students into 4 balanced groups of 3, maximizing their collective potential. Success is determined using a calculated score based on key factors: teamwork, GPA, and role-handling abilities, all optimized through a mathematical framework.</a:t>
            </a:r>
          </a:p>
        </p:txBody>
      </p:sp>
      <p:sp>
        <p:nvSpPr>
          <p:cNvPr id="4" name="Footer Placeholder 3">
            <a:extLst>
              <a:ext uri="{FF2B5EF4-FFF2-40B4-BE49-F238E27FC236}">
                <a16:creationId xmlns:a16="http://schemas.microsoft.com/office/drawing/2014/main" id="{0A01EC1F-42C9-66C4-9D49-F6AF79D5BE91}"/>
              </a:ext>
            </a:extLst>
          </p:cNvPr>
          <p:cNvSpPr>
            <a:spLocks noGrp="1"/>
          </p:cNvSpPr>
          <p:nvPr>
            <p:ph type="ftr" sz="quarter" idx="52"/>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pic>
        <p:nvPicPr>
          <p:cNvPr id="3" name="Audio 2">
            <a:hlinkClick r:id="" action="ppaction://media"/>
            <a:extLst>
              <a:ext uri="{FF2B5EF4-FFF2-40B4-BE49-F238E27FC236}">
                <a16:creationId xmlns:a16="http://schemas.microsoft.com/office/drawing/2014/main" id="{5F2509E2-DA84-6036-186C-E634CD1228D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77554804"/>
      </p:ext>
    </p:extLst>
  </p:cSld>
  <p:clrMapOvr>
    <a:masterClrMapping/>
  </p:clrMapOvr>
  <mc:AlternateContent xmlns:mc="http://schemas.openxmlformats.org/markup-compatibility/2006">
    <mc:Choice xmlns:p14="http://schemas.microsoft.com/office/powerpoint/2010/main" Requires="p14">
      <p:transition spd="slow" p14:dur="2000" advTm="29295"/>
    </mc:Choice>
    <mc:Fallback>
      <p:transition spd="slow" advTm="29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67163AE-4612-D46F-321B-947E2FFD7933}"/>
              </a:ext>
            </a:extLst>
          </p:cNvPr>
          <p:cNvSpPr txBox="1"/>
          <p:nvPr/>
        </p:nvSpPr>
        <p:spPr>
          <a:xfrm>
            <a:off x="588723" y="1177447"/>
            <a:ext cx="10233765" cy="3970318"/>
          </a:xfrm>
          <a:prstGeom prst="rect">
            <a:avLst/>
          </a:prstGeom>
          <a:noFill/>
        </p:spPr>
        <p:txBody>
          <a:bodyPr wrap="square">
            <a:spAutoFit/>
          </a:bodyPr>
          <a:lstStyle/>
          <a:p>
            <a:r>
              <a:rPr lang="en-US" sz="2800" b="1" dirty="0"/>
              <a:t>Choice of Factors:</a:t>
            </a:r>
            <a:br>
              <a:rPr lang="en-US" sz="2800" dirty="0"/>
            </a:br>
            <a:r>
              <a:rPr lang="en-US" sz="2800" dirty="0"/>
              <a:t>We chose three key factors for group success:</a:t>
            </a:r>
          </a:p>
          <a:p>
            <a:pPr>
              <a:buFont typeface="+mj-lt"/>
              <a:buAutoNum type="arabicPeriod"/>
            </a:pPr>
            <a:r>
              <a:rPr lang="en-US" sz="2800" b="1" dirty="0"/>
              <a:t>Teamwork (30%)</a:t>
            </a:r>
            <a:r>
              <a:rPr lang="en-US" sz="2800" dirty="0"/>
              <a:t>: Prioritized for its critical role in collaboration and group dynamics.</a:t>
            </a:r>
          </a:p>
          <a:p>
            <a:pPr>
              <a:buFont typeface="+mj-lt"/>
              <a:buAutoNum type="arabicPeriod"/>
            </a:pPr>
            <a:r>
              <a:rPr lang="en-US" sz="2800" b="1" dirty="0"/>
              <a:t>GPA (50%)</a:t>
            </a:r>
            <a:r>
              <a:rPr lang="en-US" sz="2800" dirty="0"/>
              <a:t>: Reflects academic strength, scaled for precision.</a:t>
            </a:r>
          </a:p>
          <a:p>
            <a:pPr>
              <a:buFont typeface="+mj-lt"/>
              <a:buAutoNum type="arabicPeriod"/>
            </a:pPr>
            <a:r>
              <a:rPr lang="en-US" sz="2800" b="1" dirty="0"/>
              <a:t>Role Distribution (20%)</a:t>
            </a:r>
            <a:r>
              <a:rPr lang="en-US" sz="2800" dirty="0"/>
              <a:t>: Highlights the ability to manage responsibilities effectively.</a:t>
            </a:r>
          </a:p>
          <a:p>
            <a:r>
              <a:rPr lang="en-US" sz="2800" dirty="0"/>
              <a:t>The weights balance teamwork, academic ability, and role efficiency to form well-rounded groups.</a:t>
            </a:r>
          </a:p>
        </p:txBody>
      </p:sp>
      <p:pic>
        <p:nvPicPr>
          <p:cNvPr id="5" name="Audio 4">
            <a:hlinkClick r:id="" action="ppaction://media"/>
            <a:extLst>
              <a:ext uri="{FF2B5EF4-FFF2-40B4-BE49-F238E27FC236}">
                <a16:creationId xmlns:a16="http://schemas.microsoft.com/office/drawing/2014/main" id="{3840A201-1CE3-A0A4-3082-6B8C132B34B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478079616"/>
      </p:ext>
    </p:extLst>
  </p:cSld>
  <p:clrMapOvr>
    <a:masterClrMapping/>
  </p:clrMapOvr>
  <mc:AlternateContent xmlns:mc="http://schemas.openxmlformats.org/markup-compatibility/2006">
    <mc:Choice xmlns:p14="http://schemas.microsoft.com/office/powerpoint/2010/main" Requires="p14">
      <p:transition spd="slow" p14:dur="2000" advTm="37313"/>
    </mc:Choice>
    <mc:Fallback>
      <p:transition spd="slow" advTm="373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2F8955-F5F1-CE3E-78D6-5D5E29A25BE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21AF3F3-5941-65F3-D884-5B09BBA0AD44}"/>
              </a:ext>
            </a:extLst>
          </p:cNvPr>
          <p:cNvSpPr txBox="1"/>
          <p:nvPr/>
        </p:nvSpPr>
        <p:spPr>
          <a:xfrm>
            <a:off x="739036" y="964505"/>
            <a:ext cx="10058400" cy="5262979"/>
          </a:xfrm>
          <a:prstGeom prst="rect">
            <a:avLst/>
          </a:prstGeom>
          <a:noFill/>
        </p:spPr>
        <p:txBody>
          <a:bodyPr wrap="square">
            <a:spAutoFit/>
          </a:bodyPr>
          <a:lstStyle/>
          <a:p>
            <a:r>
              <a:rPr lang="en-US" sz="2800" b="1" dirty="0"/>
              <a:t>Data Collection</a:t>
            </a:r>
          </a:p>
          <a:p>
            <a:r>
              <a:rPr lang="en-US" sz="2800" dirty="0"/>
              <a:t>To simulate a realistic scenario, data for the three factors was randomly generated:</a:t>
            </a:r>
          </a:p>
          <a:p>
            <a:pPr>
              <a:buFont typeface="Arial" panose="020B0604020202020204" pitchFamily="34" charset="0"/>
              <a:buChar char="•"/>
            </a:pPr>
            <a:r>
              <a:rPr lang="en-US" sz="2800" b="1" dirty="0"/>
              <a:t>Teamwork scores</a:t>
            </a:r>
            <a:r>
              <a:rPr lang="en-US" sz="2800" dirty="0"/>
              <a:t> were assigned random values between 1 and 10, reflecting varying levels of collaboration skills among students.</a:t>
            </a:r>
          </a:p>
          <a:p>
            <a:pPr>
              <a:buFont typeface="Arial" panose="020B0604020202020204" pitchFamily="34" charset="0"/>
              <a:buChar char="•"/>
            </a:pPr>
            <a:r>
              <a:rPr lang="en-US" sz="2800" b="1" dirty="0"/>
              <a:t>GPA scores</a:t>
            </a:r>
            <a:r>
              <a:rPr lang="en-US" sz="2800" dirty="0"/>
              <a:t> were scaled between 0 and 50 to capture academic performance with greater detail.</a:t>
            </a:r>
          </a:p>
          <a:p>
            <a:pPr>
              <a:buFont typeface="Arial" panose="020B0604020202020204" pitchFamily="34" charset="0"/>
              <a:buChar char="•"/>
            </a:pPr>
            <a:r>
              <a:rPr lang="en-US" sz="2800" b="1" dirty="0"/>
              <a:t>Role Distribution scores</a:t>
            </a:r>
            <a:r>
              <a:rPr lang="en-US" sz="2800" dirty="0"/>
              <a:t> were also randomized between 1 and 10 to account for diverse role-handling abilities.</a:t>
            </a:r>
          </a:p>
          <a:p>
            <a:r>
              <a:rPr lang="en-US" sz="2800" dirty="0"/>
              <a:t>This approach ensures a diverse dataset, avoiding any real-world biases while enabling meaningful analysis.</a:t>
            </a:r>
          </a:p>
        </p:txBody>
      </p:sp>
      <p:pic>
        <p:nvPicPr>
          <p:cNvPr id="5" name="Audio 4">
            <a:hlinkClick r:id="" action="ppaction://media"/>
            <a:extLst>
              <a:ext uri="{FF2B5EF4-FFF2-40B4-BE49-F238E27FC236}">
                <a16:creationId xmlns:a16="http://schemas.microsoft.com/office/drawing/2014/main" id="{D0B08488-83AA-F6FC-E788-F514D61F4EB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02868903"/>
      </p:ext>
    </p:extLst>
  </p:cSld>
  <p:clrMapOvr>
    <a:masterClrMapping/>
  </p:clrMapOvr>
  <mc:AlternateContent xmlns:mc="http://schemas.openxmlformats.org/markup-compatibility/2006">
    <mc:Choice xmlns:p14="http://schemas.microsoft.com/office/powerpoint/2010/main" Requires="p14">
      <p:transition spd="slow" p14:dur="2000" advTm="37850"/>
    </mc:Choice>
    <mc:Fallback>
      <p:transition spd="slow" advTm="37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8FF7A1-07C2-F4CC-F782-EBEA7D62355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12662512-0ADC-4DCF-885B-3D4C3FE4F896}"/>
              </a:ext>
            </a:extLst>
          </p:cNvPr>
          <p:cNvSpPr txBox="1"/>
          <p:nvPr/>
        </p:nvSpPr>
        <p:spPr>
          <a:xfrm>
            <a:off x="864295" y="754475"/>
            <a:ext cx="10396603" cy="5262979"/>
          </a:xfrm>
          <a:prstGeom prst="rect">
            <a:avLst/>
          </a:prstGeom>
          <a:noFill/>
        </p:spPr>
        <p:txBody>
          <a:bodyPr wrap="square">
            <a:spAutoFit/>
          </a:bodyPr>
          <a:lstStyle/>
          <a:p>
            <a:r>
              <a:rPr lang="en-US" sz="2400" b="1" dirty="0"/>
              <a:t>Formulation:</a:t>
            </a:r>
            <a:br>
              <a:rPr lang="en-US" sz="2400" dirty="0"/>
            </a:br>
            <a:r>
              <a:rPr lang="en-US" sz="2400" dirty="0"/>
              <a:t>The problem was modeled as a mathematical optimization problem:</a:t>
            </a:r>
          </a:p>
          <a:p>
            <a:pPr>
              <a:buFont typeface="+mj-lt"/>
              <a:buAutoNum type="arabicPeriod"/>
            </a:pPr>
            <a:r>
              <a:rPr lang="en-US" sz="2400" b="1" dirty="0"/>
              <a:t>Objective Function:</a:t>
            </a:r>
            <a:br>
              <a:rPr lang="en-US" sz="2400" dirty="0"/>
            </a:br>
            <a:r>
              <a:rPr lang="en-US" sz="2400" dirty="0"/>
              <a:t>Maximize the total success score for all groups:</a:t>
            </a:r>
          </a:p>
          <a:p>
            <a:r>
              <a:rPr lang="en-US" sz="2400" dirty="0"/>
              <a:t>Success Score=0.5⋅Teamwork+0.3⋅GPA+0.2⋅Role Distribution</a:t>
            </a:r>
          </a:p>
          <a:p>
            <a:r>
              <a:rPr lang="en-US" sz="2400" dirty="0"/>
              <a:t>This ensures groups are formed to maximize their potential.</a:t>
            </a:r>
          </a:p>
          <a:p>
            <a:endParaRPr lang="en-US" sz="2400" dirty="0"/>
          </a:p>
          <a:p>
            <a:pPr>
              <a:buFont typeface="+mj-lt"/>
              <a:buAutoNum type="arabicPeriod" startAt="2"/>
            </a:pPr>
            <a:r>
              <a:rPr lang="en-US" sz="2400" b="1" dirty="0"/>
              <a:t>Decision Variables:</a:t>
            </a:r>
            <a:br>
              <a:rPr lang="en-US" sz="2400" dirty="0"/>
            </a:br>
            <a:r>
              <a:rPr lang="en-US" sz="2400" dirty="0"/>
              <a:t>Binary variables (</a:t>
            </a:r>
            <a:r>
              <a:rPr lang="en-US" sz="2400" dirty="0" err="1"/>
              <a:t>xij</a:t>
            </a:r>
            <a:r>
              <a:rPr lang="en-US" sz="2400" dirty="0"/>
              <a:t>) indicate whether student </a:t>
            </a:r>
            <a:r>
              <a:rPr lang="en-US" sz="2400" dirty="0" err="1"/>
              <a:t>i</a:t>
            </a:r>
            <a:r>
              <a:rPr lang="en-US" sz="2400" dirty="0"/>
              <a:t> is assigned to group j.</a:t>
            </a:r>
          </a:p>
          <a:p>
            <a:pPr>
              <a:buFont typeface="+mj-lt"/>
              <a:buAutoNum type="arabicPeriod" startAt="2"/>
            </a:pPr>
            <a:endParaRPr lang="en-US" sz="2400" dirty="0"/>
          </a:p>
          <a:p>
            <a:pPr>
              <a:buFont typeface="+mj-lt"/>
              <a:buAutoNum type="arabicPeriod" startAt="2"/>
            </a:pPr>
            <a:r>
              <a:rPr lang="en-US" sz="2400" b="1" dirty="0"/>
              <a:t>Constraints:</a:t>
            </a:r>
            <a:endParaRPr lang="en-US" sz="2400" dirty="0"/>
          </a:p>
          <a:p>
            <a:pPr>
              <a:buFont typeface="Arial" panose="020B0604020202020204" pitchFamily="34" charset="0"/>
              <a:buChar char="•"/>
            </a:pPr>
            <a:r>
              <a:rPr lang="en-US" sz="2400" dirty="0"/>
              <a:t>Each student is assigned to exactly one group.</a:t>
            </a:r>
          </a:p>
          <a:p>
            <a:pPr>
              <a:buFont typeface="Arial" panose="020B0604020202020204" pitchFamily="34" charset="0"/>
              <a:buChar char="•"/>
            </a:pPr>
            <a:r>
              <a:rPr lang="en-US" sz="2400" dirty="0"/>
              <a:t>Each group must consist of exactly 3 students.</a:t>
            </a:r>
          </a:p>
          <a:p>
            <a:r>
              <a:rPr lang="en-US" sz="2400" dirty="0"/>
              <a:t>This approach guarantees balanced and successful group formation.</a:t>
            </a:r>
          </a:p>
        </p:txBody>
      </p:sp>
      <p:pic>
        <p:nvPicPr>
          <p:cNvPr id="5" name="Audio 4">
            <a:hlinkClick r:id="" action="ppaction://media"/>
            <a:extLst>
              <a:ext uri="{FF2B5EF4-FFF2-40B4-BE49-F238E27FC236}">
                <a16:creationId xmlns:a16="http://schemas.microsoft.com/office/drawing/2014/main" id="{1915ADBB-7CBA-12F6-E54F-CBAEDAC875C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285523676"/>
      </p:ext>
    </p:extLst>
  </p:cSld>
  <p:clrMapOvr>
    <a:masterClrMapping/>
  </p:clrMapOvr>
  <mc:AlternateContent xmlns:mc="http://schemas.openxmlformats.org/markup-compatibility/2006">
    <mc:Choice xmlns:p14="http://schemas.microsoft.com/office/powerpoint/2010/main" Requires="p14">
      <p:transition spd="slow" p14:dur="2000" advTm="43161"/>
    </mc:Choice>
    <mc:Fallback>
      <p:transition spd="slow" advTm="43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5F18BD-CB77-BF9D-5C6A-19C0AE2F423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67301410-C9B2-98D5-B6EE-8476B904D58E}"/>
              </a:ext>
            </a:extLst>
          </p:cNvPr>
          <p:cNvSpPr txBox="1"/>
          <p:nvPr/>
        </p:nvSpPr>
        <p:spPr>
          <a:xfrm>
            <a:off x="897698" y="292810"/>
            <a:ext cx="10396603" cy="461665"/>
          </a:xfrm>
          <a:prstGeom prst="rect">
            <a:avLst/>
          </a:prstGeom>
          <a:noFill/>
        </p:spPr>
        <p:txBody>
          <a:bodyPr wrap="square">
            <a:spAutoFit/>
          </a:bodyPr>
          <a:lstStyle/>
          <a:p>
            <a:r>
              <a:rPr lang="en-US" sz="2400" b="1" dirty="0"/>
              <a:t>RESULTS</a:t>
            </a:r>
          </a:p>
        </p:txBody>
      </p:sp>
      <p:pic>
        <p:nvPicPr>
          <p:cNvPr id="3" name="Picture 2">
            <a:extLst>
              <a:ext uri="{FF2B5EF4-FFF2-40B4-BE49-F238E27FC236}">
                <a16:creationId xmlns:a16="http://schemas.microsoft.com/office/drawing/2014/main" id="{E675DB52-7F20-A7EB-D9BA-0C685F1EDB60}"/>
              </a:ext>
            </a:extLst>
          </p:cNvPr>
          <p:cNvPicPr>
            <a:picLocks noChangeAspect="1"/>
          </p:cNvPicPr>
          <p:nvPr/>
        </p:nvPicPr>
        <p:blipFill>
          <a:blip r:embed="rId5"/>
          <a:stretch>
            <a:fillRect/>
          </a:stretch>
        </p:blipFill>
        <p:spPr>
          <a:xfrm>
            <a:off x="102968" y="1810513"/>
            <a:ext cx="5458587" cy="4505954"/>
          </a:xfrm>
          <a:prstGeom prst="rect">
            <a:avLst/>
          </a:prstGeom>
        </p:spPr>
      </p:pic>
      <p:pic>
        <p:nvPicPr>
          <p:cNvPr id="6" name="Picture 5">
            <a:extLst>
              <a:ext uri="{FF2B5EF4-FFF2-40B4-BE49-F238E27FC236}">
                <a16:creationId xmlns:a16="http://schemas.microsoft.com/office/drawing/2014/main" id="{7B723CFB-9DC2-374D-8589-8ACA06953F6C}"/>
              </a:ext>
            </a:extLst>
          </p:cNvPr>
          <p:cNvPicPr>
            <a:picLocks noChangeAspect="1"/>
          </p:cNvPicPr>
          <p:nvPr/>
        </p:nvPicPr>
        <p:blipFill>
          <a:blip r:embed="rId6"/>
          <a:stretch>
            <a:fillRect/>
          </a:stretch>
        </p:blipFill>
        <p:spPr>
          <a:xfrm>
            <a:off x="5804972" y="2110096"/>
            <a:ext cx="6387028" cy="1619476"/>
          </a:xfrm>
          <a:prstGeom prst="rect">
            <a:avLst/>
          </a:prstGeom>
        </p:spPr>
      </p:pic>
      <p:sp>
        <p:nvSpPr>
          <p:cNvPr id="7" name="TextBox 6">
            <a:extLst>
              <a:ext uri="{FF2B5EF4-FFF2-40B4-BE49-F238E27FC236}">
                <a16:creationId xmlns:a16="http://schemas.microsoft.com/office/drawing/2014/main" id="{A8921B49-8AC1-1A92-3CDC-10BD096A7402}"/>
              </a:ext>
            </a:extLst>
          </p:cNvPr>
          <p:cNvSpPr txBox="1"/>
          <p:nvPr/>
        </p:nvSpPr>
        <p:spPr>
          <a:xfrm>
            <a:off x="897698" y="1116614"/>
            <a:ext cx="2947792" cy="369332"/>
          </a:xfrm>
          <a:prstGeom prst="rect">
            <a:avLst/>
          </a:prstGeom>
        </p:spPr>
        <p:txBody>
          <a:bodyPr wrap="square" rtlCol="0">
            <a:spAutoFit/>
          </a:bodyPr>
          <a:lstStyle/>
          <a:p>
            <a:pPr marL="0" indent="0" algn="ctr">
              <a:lnSpc>
                <a:spcPct val="100000"/>
              </a:lnSpc>
              <a:spcBef>
                <a:spcPts val="0"/>
              </a:spcBef>
              <a:buFontTx/>
              <a:buNone/>
            </a:pPr>
            <a:r>
              <a:rPr lang="en-IN" dirty="0">
                <a:latin typeface="Posterama" panose="020B0504020200020000" pitchFamily="34" charset="0"/>
                <a:ea typeface="微软雅黑"/>
                <a:cs typeface="Posterama" panose="020B0504020200020000" pitchFamily="34" charset="0"/>
              </a:rPr>
              <a:t>Decision Variables</a:t>
            </a:r>
            <a:endParaRPr lang="en-IN" sz="1800" dirty="0">
              <a:latin typeface="Posterama" panose="020B0504020200020000" pitchFamily="34" charset="0"/>
              <a:ea typeface="微软雅黑"/>
              <a:cs typeface="Posterama" panose="020B0504020200020000" pitchFamily="34" charset="0"/>
            </a:endParaRPr>
          </a:p>
        </p:txBody>
      </p:sp>
      <p:sp>
        <p:nvSpPr>
          <p:cNvPr id="8" name="TextBox 7">
            <a:extLst>
              <a:ext uri="{FF2B5EF4-FFF2-40B4-BE49-F238E27FC236}">
                <a16:creationId xmlns:a16="http://schemas.microsoft.com/office/drawing/2014/main" id="{9F45485C-501B-C22A-7F05-7A36C4E07948}"/>
              </a:ext>
            </a:extLst>
          </p:cNvPr>
          <p:cNvSpPr txBox="1"/>
          <p:nvPr/>
        </p:nvSpPr>
        <p:spPr>
          <a:xfrm>
            <a:off x="7966553" y="996005"/>
            <a:ext cx="3820439" cy="369332"/>
          </a:xfrm>
          <a:prstGeom prst="rect">
            <a:avLst/>
          </a:prstGeom>
        </p:spPr>
        <p:txBody>
          <a:bodyPr wrap="square" rtlCol="0">
            <a:spAutoFit/>
          </a:bodyPr>
          <a:lstStyle/>
          <a:p>
            <a:pPr marL="0" indent="0" algn="ctr">
              <a:lnSpc>
                <a:spcPct val="100000"/>
              </a:lnSpc>
              <a:spcBef>
                <a:spcPts val="0"/>
              </a:spcBef>
              <a:buFontTx/>
              <a:buNone/>
            </a:pPr>
            <a:r>
              <a:rPr lang="en-IN" sz="1800" dirty="0">
                <a:latin typeface="Posterama" panose="020B0504020200020000" pitchFamily="34" charset="0"/>
                <a:ea typeface="微软雅黑"/>
                <a:cs typeface="Posterama" panose="020B0504020200020000" pitchFamily="34" charset="0"/>
              </a:rPr>
              <a:t>Objective Function</a:t>
            </a:r>
          </a:p>
        </p:txBody>
      </p:sp>
      <p:pic>
        <p:nvPicPr>
          <p:cNvPr id="5" name="Audio 4">
            <a:hlinkClick r:id="" action="ppaction://media"/>
            <a:extLst>
              <a:ext uri="{FF2B5EF4-FFF2-40B4-BE49-F238E27FC236}">
                <a16:creationId xmlns:a16="http://schemas.microsoft.com/office/drawing/2014/main" id="{16C81DDF-89EF-2C55-353C-2C066AF645A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758715643"/>
      </p:ext>
    </p:extLst>
  </p:cSld>
  <p:clrMapOvr>
    <a:masterClrMapping/>
  </p:clrMapOvr>
  <mc:AlternateContent xmlns:mc="http://schemas.openxmlformats.org/markup-compatibility/2006">
    <mc:Choice xmlns:p14="http://schemas.microsoft.com/office/powerpoint/2010/main" Requires="p14">
      <p:transition spd="slow" p14:dur="2000" advTm="38613"/>
    </mc:Choice>
    <mc:Fallback>
      <p:transition spd="slow" advTm="38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B6C2A6-21F7-284A-689B-9A47632D27DA}"/>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9AF5B537-79A6-9078-49AD-3F9914C82108}"/>
              </a:ext>
            </a:extLst>
          </p:cNvPr>
          <p:cNvSpPr txBox="1"/>
          <p:nvPr/>
        </p:nvSpPr>
        <p:spPr>
          <a:xfrm>
            <a:off x="622125" y="2295177"/>
            <a:ext cx="2947792" cy="830997"/>
          </a:xfrm>
          <a:prstGeom prst="rect">
            <a:avLst/>
          </a:prstGeom>
        </p:spPr>
        <p:txBody>
          <a:bodyPr wrap="square" rtlCol="0">
            <a:spAutoFit/>
          </a:bodyPr>
          <a:lstStyle/>
          <a:p>
            <a:pPr marL="0" indent="0" algn="ctr">
              <a:lnSpc>
                <a:spcPct val="100000"/>
              </a:lnSpc>
              <a:spcBef>
                <a:spcPts val="0"/>
              </a:spcBef>
              <a:buFontTx/>
              <a:buNone/>
            </a:pPr>
            <a:r>
              <a:rPr lang="en-IN" sz="2400" b="1" dirty="0">
                <a:latin typeface="Posterama" panose="020B0504020200020000" pitchFamily="34" charset="0"/>
                <a:ea typeface="微软雅黑"/>
                <a:cs typeface="Posterama" panose="020B0504020200020000" pitchFamily="34" charset="0"/>
              </a:rPr>
              <a:t>Group Wise Insights</a:t>
            </a:r>
          </a:p>
        </p:txBody>
      </p:sp>
      <p:pic>
        <p:nvPicPr>
          <p:cNvPr id="5" name="Picture 4">
            <a:extLst>
              <a:ext uri="{FF2B5EF4-FFF2-40B4-BE49-F238E27FC236}">
                <a16:creationId xmlns:a16="http://schemas.microsoft.com/office/drawing/2014/main" id="{6D9AE182-383C-A627-4732-A46D4B8C8444}"/>
              </a:ext>
            </a:extLst>
          </p:cNvPr>
          <p:cNvPicPr>
            <a:picLocks noChangeAspect="1"/>
          </p:cNvPicPr>
          <p:nvPr/>
        </p:nvPicPr>
        <p:blipFill>
          <a:blip r:embed="rId5"/>
          <a:stretch>
            <a:fillRect/>
          </a:stretch>
        </p:blipFill>
        <p:spPr>
          <a:xfrm>
            <a:off x="4285015" y="109074"/>
            <a:ext cx="6477904" cy="6639852"/>
          </a:xfrm>
          <a:prstGeom prst="rect">
            <a:avLst/>
          </a:prstGeom>
        </p:spPr>
      </p:pic>
      <p:pic>
        <p:nvPicPr>
          <p:cNvPr id="2" name="Audio 1">
            <a:hlinkClick r:id="" action="ppaction://media"/>
            <a:extLst>
              <a:ext uri="{FF2B5EF4-FFF2-40B4-BE49-F238E27FC236}">
                <a16:creationId xmlns:a16="http://schemas.microsoft.com/office/drawing/2014/main" id="{BDC2CC0D-B243-B362-A8BC-A55278C80F9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73931851"/>
      </p:ext>
    </p:extLst>
  </p:cSld>
  <p:clrMapOvr>
    <a:masterClrMapping/>
  </p:clrMapOvr>
  <mc:AlternateContent xmlns:mc="http://schemas.openxmlformats.org/markup-compatibility/2006">
    <mc:Choice xmlns:p14="http://schemas.microsoft.com/office/powerpoint/2010/main" Requires="p14">
      <p:transition spd="slow" p14:dur="2000" advTm="4690"/>
    </mc:Choice>
    <mc:Fallback>
      <p:transition spd="slow" advTm="46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7548D2-F01F-68B4-DBF2-F845E67C1A2F}"/>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E4D85A9F-47ED-40B0-CBAB-B2528BB62A3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0896" y="1640910"/>
            <a:ext cx="5493707" cy="438410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3F8DB7-DFD4-43A1-621C-60739EAF489D}"/>
              </a:ext>
            </a:extLst>
          </p:cNvPr>
          <p:cNvSpPr txBox="1"/>
          <p:nvPr/>
        </p:nvSpPr>
        <p:spPr>
          <a:xfrm>
            <a:off x="6096000" y="1753644"/>
            <a:ext cx="5765104" cy="3046988"/>
          </a:xfrm>
          <a:prstGeom prst="rect">
            <a:avLst/>
          </a:prstGeom>
        </p:spPr>
        <p:txBody>
          <a:bodyPr wrap="square" rtlCol="0">
            <a:spAutoFit/>
          </a:bodyPr>
          <a:lstStyle/>
          <a:p>
            <a:pPr marL="0" indent="0" algn="ctr">
              <a:lnSpc>
                <a:spcPct val="100000"/>
              </a:lnSpc>
              <a:spcBef>
                <a:spcPts val="0"/>
              </a:spcBef>
              <a:buFontTx/>
              <a:buNone/>
            </a:pPr>
            <a:r>
              <a:rPr lang="en-US" sz="2400" i="0" dirty="0">
                <a:solidFill>
                  <a:srgbClr val="333333"/>
                </a:solidFill>
                <a:effectLst/>
                <a:latin typeface="Helvetica Neue"/>
              </a:rPr>
              <a:t>The graph shows variability in student performance, with Student 8 achieving the highest success score and Student 6 the lowest. Most students score between 4 and 6, indicating a moderate level of success. The data highlights both top performers and areas where improvement is needed.</a:t>
            </a:r>
            <a:endParaRPr lang="en-IN" sz="2400" dirty="0">
              <a:solidFill>
                <a:prstClr val="white"/>
              </a:solidFill>
              <a:latin typeface="Posterama" panose="020B0504020200020000" pitchFamily="34" charset="0"/>
              <a:ea typeface="微软雅黑"/>
              <a:cs typeface="Posterama" panose="020B0504020200020000" pitchFamily="34" charset="0"/>
            </a:endParaRPr>
          </a:p>
        </p:txBody>
      </p:sp>
      <p:sp>
        <p:nvSpPr>
          <p:cNvPr id="3" name="TextBox 2">
            <a:extLst>
              <a:ext uri="{FF2B5EF4-FFF2-40B4-BE49-F238E27FC236}">
                <a16:creationId xmlns:a16="http://schemas.microsoft.com/office/drawing/2014/main" id="{18963CAF-61DC-9003-7F33-333E3D10631A}"/>
              </a:ext>
            </a:extLst>
          </p:cNvPr>
          <p:cNvSpPr txBox="1"/>
          <p:nvPr/>
        </p:nvSpPr>
        <p:spPr>
          <a:xfrm>
            <a:off x="425885" y="425885"/>
            <a:ext cx="8906005" cy="369332"/>
          </a:xfrm>
          <a:prstGeom prst="rect">
            <a:avLst/>
          </a:prstGeom>
        </p:spPr>
        <p:txBody>
          <a:bodyPr wrap="square" rtlCol="0">
            <a:spAutoFit/>
          </a:bodyPr>
          <a:lstStyle/>
          <a:p>
            <a:pPr marL="0" indent="0" algn="ctr">
              <a:lnSpc>
                <a:spcPct val="100000"/>
              </a:lnSpc>
              <a:spcBef>
                <a:spcPts val="0"/>
              </a:spcBef>
              <a:buFontTx/>
              <a:buNone/>
            </a:pPr>
            <a:r>
              <a:rPr lang="en-IN" sz="1800" dirty="0">
                <a:solidFill>
                  <a:prstClr val="white"/>
                </a:solidFill>
                <a:latin typeface="Posterama" panose="020B0504020200020000" pitchFamily="34" charset="0"/>
                <a:ea typeface="微软雅黑"/>
                <a:cs typeface="Posterama" panose="020B0504020200020000" pitchFamily="34" charset="0"/>
              </a:rPr>
              <a:t>Bar B</a:t>
            </a:r>
          </a:p>
        </p:txBody>
      </p:sp>
      <p:sp>
        <p:nvSpPr>
          <p:cNvPr id="5" name="TextBox 4">
            <a:extLst>
              <a:ext uri="{FF2B5EF4-FFF2-40B4-BE49-F238E27FC236}">
                <a16:creationId xmlns:a16="http://schemas.microsoft.com/office/drawing/2014/main" id="{41095CC4-E35D-07CE-D641-C11B77004927}"/>
              </a:ext>
            </a:extLst>
          </p:cNvPr>
          <p:cNvSpPr txBox="1"/>
          <p:nvPr/>
        </p:nvSpPr>
        <p:spPr>
          <a:xfrm>
            <a:off x="425885" y="338203"/>
            <a:ext cx="11223320" cy="584775"/>
          </a:xfrm>
          <a:prstGeom prst="rect">
            <a:avLst/>
          </a:prstGeom>
        </p:spPr>
        <p:txBody>
          <a:bodyPr wrap="square" rtlCol="0">
            <a:spAutoFit/>
          </a:bodyPr>
          <a:lstStyle/>
          <a:p>
            <a:pPr marL="0" indent="0" algn="ctr">
              <a:lnSpc>
                <a:spcPct val="100000"/>
              </a:lnSpc>
              <a:spcBef>
                <a:spcPts val="0"/>
              </a:spcBef>
              <a:buFontTx/>
              <a:buNone/>
            </a:pPr>
            <a:r>
              <a:rPr lang="en-IN" sz="3200" b="1" dirty="0">
                <a:latin typeface="Posterama" panose="020B0504020200020000" pitchFamily="34" charset="0"/>
                <a:ea typeface="微软雅黑"/>
                <a:cs typeface="Posterama" panose="020B0504020200020000" pitchFamily="34" charset="0"/>
              </a:rPr>
              <a:t>Bar Plot for Performance Index of Students</a:t>
            </a:r>
          </a:p>
        </p:txBody>
      </p:sp>
      <p:pic>
        <p:nvPicPr>
          <p:cNvPr id="6" name="Audio 5">
            <a:hlinkClick r:id="" action="ppaction://media"/>
            <a:extLst>
              <a:ext uri="{FF2B5EF4-FFF2-40B4-BE49-F238E27FC236}">
                <a16:creationId xmlns:a16="http://schemas.microsoft.com/office/drawing/2014/main" id="{EED4351E-C2A3-F21A-7478-1C018279135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934723693"/>
      </p:ext>
    </p:extLst>
  </p:cSld>
  <p:clrMapOvr>
    <a:masterClrMapping/>
  </p:clrMapOvr>
  <mc:AlternateContent xmlns:mc="http://schemas.openxmlformats.org/markup-compatibility/2006">
    <mc:Choice xmlns:p14="http://schemas.microsoft.com/office/powerpoint/2010/main" Requires="p14">
      <p:transition spd="slow" p14:dur="2000" advTm="20744"/>
    </mc:Choice>
    <mc:Fallback>
      <p:transition spd="slow" advTm="207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408846-D701-1BE0-6590-5AC90CDF249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8A55EA4-A99C-31C6-046B-89DAD7AFA305}"/>
              </a:ext>
            </a:extLst>
          </p:cNvPr>
          <p:cNvSpPr txBox="1"/>
          <p:nvPr/>
        </p:nvSpPr>
        <p:spPr>
          <a:xfrm>
            <a:off x="5959965" y="1092854"/>
            <a:ext cx="5765104" cy="4401205"/>
          </a:xfrm>
          <a:prstGeom prst="rect">
            <a:avLst/>
          </a:prstGeom>
        </p:spPr>
        <p:txBody>
          <a:bodyPr wrap="square" rtlCol="0">
            <a:spAutoFit/>
          </a:bodyPr>
          <a:lstStyle/>
          <a:p>
            <a:pPr marL="0" indent="0" algn="ctr">
              <a:lnSpc>
                <a:spcPct val="100000"/>
              </a:lnSpc>
              <a:spcBef>
                <a:spcPts val="0"/>
              </a:spcBef>
              <a:buFontTx/>
              <a:buNone/>
            </a:pPr>
            <a:r>
              <a:rPr lang="en-US" sz="2000" b="0" i="0" dirty="0">
                <a:solidFill>
                  <a:srgbClr val="333333"/>
                </a:solidFill>
                <a:effectLst/>
                <a:latin typeface="Helvetica Neue"/>
              </a:rPr>
              <a:t>Group 1 stands out with the highest teamwork scores, indicating strong collaboration within the group. Role Distribution is consistently higher than GPA in all groups, reflecting a better balance in task allocation compared to academic performance. Group 3 and Group 4 show relatively lower averages in teamwork, with Group 4 displaying the most balanced but overall lower scores across all metrics. GPA remains the lowest metric in all groups, suggesting it is the area with the most room for improvement. Overall, Group 1 demonstrates the strongest performance, particularly in teamwork and role distribution.</a:t>
            </a:r>
            <a:endParaRPr lang="en-IN" sz="2000" dirty="0">
              <a:solidFill>
                <a:prstClr val="white"/>
              </a:solidFill>
              <a:latin typeface="Posterama" panose="020B0504020200020000" pitchFamily="34" charset="0"/>
              <a:ea typeface="微软雅黑"/>
              <a:cs typeface="Posterama" panose="020B0504020200020000" pitchFamily="34" charset="0"/>
            </a:endParaRPr>
          </a:p>
        </p:txBody>
      </p:sp>
      <p:pic>
        <p:nvPicPr>
          <p:cNvPr id="2050" name="Picture 2">
            <a:extLst>
              <a:ext uri="{FF2B5EF4-FFF2-40B4-BE49-F238E27FC236}">
                <a16:creationId xmlns:a16="http://schemas.microsoft.com/office/drawing/2014/main" id="{FB71318D-9110-9353-D689-13BA812368B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227551"/>
            <a:ext cx="5574082" cy="474736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C73F4DE-28A6-87E3-0F47-23E9D790AF89}"/>
              </a:ext>
            </a:extLst>
          </p:cNvPr>
          <p:cNvSpPr>
            <a:spLocks noChangeArrowheads="1"/>
          </p:cNvSpPr>
          <p:nvPr/>
        </p:nvSpPr>
        <p:spPr bwMode="auto">
          <a:xfrm>
            <a:off x="0" y="-18893"/>
            <a:ext cx="11919930" cy="494987"/>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6348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u="none" strike="noStrike" cap="none" normalizeH="0" baseline="0" dirty="0">
                <a:ln>
                  <a:noFill/>
                </a:ln>
                <a:effectLst/>
                <a:latin typeface="Courier New" panose="02070309020205020404" pitchFamily="49" charset="0"/>
              </a:rPr>
              <a:t>Group-wise average GPA, Teamwork, and Role Distribution</a:t>
            </a:r>
            <a:r>
              <a:rPr kumimoji="0" lang="en-US" altLang="en-US" sz="2800" b="1" u="none" strike="noStrike" cap="none" normalizeH="0" baseline="0" dirty="0">
                <a:ln>
                  <a:noFill/>
                </a:ln>
                <a:effectLst/>
              </a:rPr>
              <a:t> </a:t>
            </a:r>
            <a:endParaRPr kumimoji="0" lang="en-US" altLang="en-US" sz="2800" b="1" u="none" strike="noStrike" cap="none" normalizeH="0" baseline="0" dirty="0">
              <a:ln>
                <a:noFill/>
              </a:ln>
              <a:effectLst/>
              <a:latin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90CD08F1-4680-BF48-DF36-8C2413EE4A1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27771716"/>
      </p:ext>
    </p:extLst>
  </p:cSld>
  <p:clrMapOvr>
    <a:masterClrMapping/>
  </p:clrMapOvr>
  <mc:AlternateContent xmlns:mc="http://schemas.openxmlformats.org/markup-compatibility/2006">
    <mc:Choice xmlns:p14="http://schemas.microsoft.com/office/powerpoint/2010/main" Requires="p14">
      <p:transition spd="slow" p14:dur="2000" advTm="18492"/>
    </mc:Choice>
    <mc:Fallback>
      <p:transition spd="slow" advTm="184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Light Presentation_win32_v5" id="{045A9B2F-7300-4673-816B-F1EB3C673B2C}" vid="{27F8BD87-6984-44CA-8D4F-354B20CB0C1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5515263-A3DE-4193-B6AA-5C449C94519F}">
  <ds:schemaRefs>
    <ds:schemaRef ds:uri="http://schemas.microsoft.com/sharepoint/v3/contenttype/forms"/>
  </ds:schemaRefs>
</ds:datastoreItem>
</file>

<file path=customXml/itemProps2.xml><?xml version="1.0" encoding="utf-8"?>
<ds:datastoreItem xmlns:ds="http://schemas.openxmlformats.org/officeDocument/2006/customXml" ds:itemID="{A0AD9BE2-6B3D-4616-B044-300A8177DEA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74CFA8B0-C7B8-4655-A378-2962C04794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98</TotalTime>
  <Words>881</Words>
  <Application>Microsoft Office PowerPoint</Application>
  <PresentationFormat>Widescreen</PresentationFormat>
  <Paragraphs>64</Paragraphs>
  <Slides>14</Slides>
  <Notes>12</Notes>
  <HiddenSlides>0</HiddenSlides>
  <MMClips>13</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等线</vt:lpstr>
      <vt:lpstr>Abadi</vt:lpstr>
      <vt:lpstr>Arial</vt:lpstr>
      <vt:lpstr>Calibri</vt:lpstr>
      <vt:lpstr>Courier New</vt:lpstr>
      <vt:lpstr>Helvetica Neue</vt:lpstr>
      <vt:lpstr>Posterama</vt:lpstr>
      <vt:lpstr>Posterama Text Black</vt:lpstr>
      <vt:lpstr>Posterama Text SemiBold</vt:lpstr>
      <vt:lpstr>Custom​​</vt:lpstr>
      <vt:lpstr>Optimizing Group Success: A Mathematical Approach to Team Formation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Kamireddy Sandhya</dc:creator>
  <cp:lastModifiedBy>Kamireddy Sandhya</cp:lastModifiedBy>
  <cp:revision>2</cp:revision>
  <dcterms:created xsi:type="dcterms:W3CDTF">2024-12-06T20:31:50Z</dcterms:created>
  <dcterms:modified xsi:type="dcterms:W3CDTF">2024-12-06T22:12:46Z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